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306" r:id="rId2"/>
    <p:sldId id="308" r:id="rId3"/>
    <p:sldId id="318" r:id="rId4"/>
    <p:sldId id="310" r:id="rId5"/>
    <p:sldId id="312" r:id="rId6"/>
    <p:sldId id="319" r:id="rId7"/>
    <p:sldId id="311" r:id="rId8"/>
    <p:sldId id="321" r:id="rId9"/>
    <p:sldId id="313" r:id="rId10"/>
    <p:sldId id="316" r:id="rId11"/>
    <p:sldId id="322" r:id="rId12"/>
    <p:sldId id="315" r:id="rId13"/>
    <p:sldId id="317" r:id="rId14"/>
    <p:sldId id="323" r:id="rId15"/>
    <p:sldId id="324" r:id="rId16"/>
    <p:sldId id="325" r:id="rId17"/>
    <p:sldId id="3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7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CA508-F476-4794-975A-F91B56BBA1E4}" type="datetimeFigureOut">
              <a:rPr lang="en-US" smtClean="0"/>
              <a:t>10/7/2018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263AC-EA17-4BB5-96C3-F74CAFE0E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2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12192000" cy="16603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1FD7D-8F64-429C-BE7E-979C49DCFFE5}" type="datetime1">
              <a:rPr lang="en-US" smtClean="0"/>
              <a:t>10/7/2018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8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921"/>
            <a:ext cx="12191999" cy="32116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8390" y="-2797"/>
            <a:ext cx="12200389" cy="11172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0" y="149220"/>
            <a:ext cx="11106211" cy="8413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11299158" cy="35993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0981" y="5936187"/>
            <a:ext cx="44452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1769755" y="6593747"/>
            <a:ext cx="419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EA4CB3A-CAFB-4AA7-BA55-16F4C3F12CF2}" type="slidenum">
              <a:rPr lang="en-US" sz="1100" b="0" smtClean="0">
                <a:solidFill>
                  <a:schemeClr val="bg1"/>
                </a:solidFill>
              </a:rPr>
              <a:t>‹#›</a:t>
            </a:fld>
            <a:endParaRPr lang="en-US" sz="11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/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56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11511679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1151167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0" y="5936187"/>
            <a:ext cx="4641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3025F84E-EB6E-41B0-9385-8F08748B2545}" type="datetime1">
              <a:rPr lang="en-US" smtClean="0"/>
              <a:pPr/>
              <a:t>10/7/2018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32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11" Type="http://schemas.openxmlformats.org/officeDocument/2006/relationships/image" Target="../media/image20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9.png"/><Relationship Id="rId4" Type="http://schemas.openxmlformats.org/officeDocument/2006/relationships/image" Target="../media/image15.emf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vac.ua.edu/" TargetMode="External"/><Relationship Id="rId2" Type="http://schemas.openxmlformats.org/officeDocument/2006/relationships/hyperlink" Target="mailto:ZONeill@eng.ua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60802"/>
            <a:ext cx="12192000" cy="1428744"/>
          </a:xfrm>
        </p:spPr>
        <p:txBody>
          <a:bodyPr/>
          <a:lstStyle/>
          <a:p>
            <a:pPr algn="ctr"/>
            <a:r>
              <a:rPr lang="en-US" sz="3600" dirty="0" err="1"/>
              <a:t>Modelica</a:t>
            </a:r>
            <a:r>
              <a:rPr lang="en-US" sz="3600" dirty="0"/>
              <a:t>-Based Dynamic Modeling of a Solar-Powered Ground Source Heat Pump System: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A </a:t>
            </a:r>
            <a:r>
              <a:rPr lang="en-US" sz="3600" dirty="0"/>
              <a:t>Preliminary Case Study</a:t>
            </a:r>
            <a:endParaRPr lang="en-US" sz="3200" cap="all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660567"/>
            <a:ext cx="12192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Zheng O’Neill, PhD, PE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The University of Alabama, Tuscaloosa, AL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October 9</a:t>
            </a:r>
            <a:r>
              <a:rPr lang="en-US" sz="2800" baseline="30000" dirty="0" smtClean="0">
                <a:solidFill>
                  <a:schemeClr val="bg1"/>
                </a:solidFill>
              </a:rPr>
              <a:t>th</a:t>
            </a:r>
            <a:r>
              <a:rPr lang="en-US" sz="2800" dirty="0" smtClean="0">
                <a:solidFill>
                  <a:schemeClr val="bg1"/>
                </a:solidFill>
              </a:rPr>
              <a:t> 2018  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AutoShape 4" descr="Image result for Iowa energy cen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Image result for Iowa energy cent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556"/>
          <a:stretch>
            <a:fillRect/>
          </a:stretch>
        </p:blipFill>
        <p:spPr bwMode="auto">
          <a:xfrm>
            <a:off x="10888881" y="19324"/>
            <a:ext cx="1217132" cy="10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mage result for university of alabam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1" b="20366"/>
          <a:stretch/>
        </p:blipFill>
        <p:spPr bwMode="auto">
          <a:xfrm>
            <a:off x="0" y="34580"/>
            <a:ext cx="3438637" cy="104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504277"/>
            <a:ext cx="12191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The American </a:t>
            </a:r>
            <a:r>
              <a:rPr lang="en-US" sz="1600" dirty="0" err="1">
                <a:solidFill>
                  <a:schemeClr val="bg1"/>
                </a:solidFill>
              </a:rPr>
              <a:t>Modelica</a:t>
            </a:r>
            <a:r>
              <a:rPr lang="en-US" sz="1600" dirty="0">
                <a:solidFill>
                  <a:schemeClr val="bg1"/>
                </a:solidFill>
              </a:rPr>
              <a:t> Conference 2018, Oct. 9-10, 2018 in Cambridge, </a:t>
            </a:r>
            <a:r>
              <a:rPr lang="en-US" sz="1600" dirty="0" smtClean="0">
                <a:solidFill>
                  <a:schemeClr val="bg1"/>
                </a:solidFill>
              </a:rPr>
              <a:t>MA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8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Assumptions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1500" y="1451772"/>
            <a:ext cx="5930900" cy="5177628"/>
          </a:xfrm>
        </p:spPr>
        <p:txBody>
          <a:bodyPr>
            <a:noAutofit/>
          </a:bodyPr>
          <a:lstStyle/>
          <a:p>
            <a:r>
              <a:rPr lang="en-US" sz="2800" dirty="0" smtClean="0"/>
              <a:t>Constant Temperature for </a:t>
            </a:r>
            <a:r>
              <a:rPr lang="en-US" sz="2800" dirty="0"/>
              <a:t>the heat sink </a:t>
            </a:r>
            <a:endParaRPr lang="en-US" sz="2800" dirty="0" smtClean="0"/>
          </a:p>
          <a:p>
            <a:pPr lvl="1"/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water inlet temperature on the condenser </a:t>
            </a:r>
            <a:r>
              <a:rPr lang="en-US" sz="2400" dirty="0" smtClean="0"/>
              <a:t>side</a:t>
            </a:r>
          </a:p>
          <a:p>
            <a:pPr lvl="1"/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heat source (i.e., the air inlet temperature on the evaporator side).  </a:t>
            </a:r>
            <a:endParaRPr lang="en-US" sz="2400" dirty="0" smtClean="0"/>
          </a:p>
          <a:p>
            <a:r>
              <a:rPr lang="en-US" sz="2800" dirty="0" err="1"/>
              <a:t>Modelica</a:t>
            </a:r>
            <a:r>
              <a:rPr lang="en-US" sz="2800" dirty="0"/>
              <a:t> model didn’t include the blower </a:t>
            </a:r>
            <a:r>
              <a:rPr lang="en-US" sz="2800" dirty="0" smtClean="0"/>
              <a:t>fan</a:t>
            </a:r>
          </a:p>
          <a:p>
            <a:pPr lvl="1"/>
            <a:r>
              <a:rPr lang="en-US" sz="2400" dirty="0" smtClean="0"/>
              <a:t>A </a:t>
            </a:r>
            <a:r>
              <a:rPr lang="en-US" sz="2400" dirty="0"/>
              <a:t>constant fan power consumption was assumed to get the total power consumption of the GHSP unit from the </a:t>
            </a:r>
            <a:r>
              <a:rPr lang="en-US" sz="2400" dirty="0" smtClean="0"/>
              <a:t>model</a:t>
            </a:r>
            <a:r>
              <a:rPr lang="en-US" sz="2400" dirty="0"/>
              <a:t>.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2"/>
          <a:stretch/>
        </p:blipFill>
        <p:spPr bwMode="auto">
          <a:xfrm>
            <a:off x="309392" y="1854660"/>
            <a:ext cx="4961108" cy="3225339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0622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– Testing and Modeling Conditions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73" y="1498600"/>
            <a:ext cx="11299158" cy="4386789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/>
              <a:t>The comparisons between the actual measurements and simulation results were based on a three-hour testing.</a:t>
            </a:r>
          </a:p>
          <a:p>
            <a:pPr lvl="0"/>
            <a:r>
              <a:rPr lang="en-US" dirty="0"/>
              <a:t>The GSHP system was operating in a cooling mode.</a:t>
            </a:r>
          </a:p>
          <a:p>
            <a:pPr lvl="0"/>
            <a:r>
              <a:rPr lang="en-US" dirty="0"/>
              <a:t>The environment temperature was controlled at 22 °C, while the discharge air temperature set point of the GSHP system was 16 °C. The GSHP system maintained in operation during the three-hour test.</a:t>
            </a:r>
          </a:p>
          <a:p>
            <a:pPr lvl="0"/>
            <a:r>
              <a:rPr lang="en-US" dirty="0"/>
              <a:t>The flow rate of circulation groundwater was measured at 0.454 m</a:t>
            </a:r>
            <a:r>
              <a:rPr lang="en-US" baseline="30000" dirty="0"/>
              <a:t>3</a:t>
            </a:r>
            <a:r>
              <a:rPr lang="en-US" dirty="0"/>
              <a:t>/</a:t>
            </a:r>
            <a:r>
              <a:rPr lang="en-US" dirty="0" err="1"/>
              <a:t>hr</a:t>
            </a:r>
            <a:r>
              <a:rPr lang="en-US" dirty="0"/>
              <a:t>, while the air flow rate was maintained at 0.134 m</a:t>
            </a:r>
            <a:r>
              <a:rPr lang="en-US" baseline="30000" dirty="0"/>
              <a:t>3</a:t>
            </a:r>
            <a:r>
              <a:rPr lang="en-US" dirty="0"/>
              <a:t>/sec.</a:t>
            </a:r>
          </a:p>
          <a:p>
            <a:pPr lvl="0"/>
            <a:r>
              <a:rPr lang="en-US" dirty="0"/>
              <a:t>The measured temperature values include inlet water temperature at the condenser side and inlet air temperature at the evaporators side was used as the inputs to the </a:t>
            </a:r>
            <a:r>
              <a:rPr lang="en-US" dirty="0" err="1"/>
              <a:t>Modelica</a:t>
            </a:r>
            <a:r>
              <a:rPr lang="en-US" dirty="0"/>
              <a:t> model.</a:t>
            </a:r>
          </a:p>
          <a:p>
            <a:r>
              <a:rPr lang="en-US" dirty="0"/>
              <a:t>Other settings were referred to the </a:t>
            </a:r>
            <a:r>
              <a:rPr lang="en-US" dirty="0" smtClean="0"/>
              <a:t>GHSP manufacturer’s </a:t>
            </a:r>
            <a:r>
              <a:rPr lang="en-US" dirty="0"/>
              <a:t>specifications.</a:t>
            </a:r>
          </a:p>
        </p:txBody>
      </p:sp>
    </p:spTree>
    <p:extLst>
      <p:ext uri="{BB962C8B-B14F-4D97-AF65-F5344CB8AC3E}">
        <p14:creationId xmlns:p14="http://schemas.microsoft.com/office/powerpoint/2010/main" val="304879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Results- Comparisons (Model vs. Experiment) 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572976"/>
              </p:ext>
            </p:extLst>
          </p:nvPr>
        </p:nvGraphicFramePr>
        <p:xfrm>
          <a:off x="219551" y="4871215"/>
          <a:ext cx="6247042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93005">
                  <a:extLst>
                    <a:ext uri="{9D8B030D-6E8A-4147-A177-3AD203B41FA5}">
                      <a16:colId xmlns:a16="http://schemas.microsoft.com/office/drawing/2014/main" val="365891088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9916626"/>
                    </a:ext>
                  </a:extLst>
                </a:gridCol>
                <a:gridCol w="2328437">
                  <a:extLst>
                    <a:ext uri="{9D8B030D-6E8A-4147-A177-3AD203B41FA5}">
                      <a16:colId xmlns:a16="http://schemas.microsoft.com/office/drawing/2014/main" val="34013113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effectLst/>
                        </a:rPr>
                        <a:t>CVRMSE*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effectLst/>
                        </a:rPr>
                        <a:t>NMBE*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extLst>
                  <a:ext uri="{0D108BD9-81ED-4DB2-BD59-A6C34878D82A}">
                    <a16:rowId xmlns:a16="http://schemas.microsoft.com/office/drawing/2014/main" val="1770770734"/>
                  </a:ext>
                </a:extLst>
              </a:tr>
              <a:tr h="1988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Power Consumption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12.92%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12.86%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extLst>
                  <a:ext uri="{0D108BD9-81ED-4DB2-BD59-A6C34878D82A}">
                    <a16:rowId xmlns:a16="http://schemas.microsoft.com/office/drawing/2014/main" val="2614953934"/>
                  </a:ext>
                </a:extLst>
              </a:tr>
              <a:tr h="20692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Cooling Capacity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12.29%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7.42%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extLst>
                  <a:ext uri="{0D108BD9-81ED-4DB2-BD59-A6C34878D82A}">
                    <a16:rowId xmlns:a16="http://schemas.microsoft.com/office/drawing/2014/main" val="2086214274"/>
                  </a:ext>
                </a:extLst>
              </a:tr>
              <a:tr h="20692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COP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19.69%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17.99%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7313" marR="67313" marT="0" marB="0"/>
                </a:tc>
                <a:extLst>
                  <a:ext uri="{0D108BD9-81ED-4DB2-BD59-A6C34878D82A}">
                    <a16:rowId xmlns:a16="http://schemas.microsoft.com/office/drawing/2014/main" val="1632990662"/>
                  </a:ext>
                </a:extLst>
              </a:tr>
            </a:tbl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57080" y="29034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866399"/>
              </p:ext>
            </p:extLst>
          </p:nvPr>
        </p:nvGraphicFramePr>
        <p:xfrm>
          <a:off x="219551" y="1535438"/>
          <a:ext cx="3640471" cy="2801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" r:id="rId3" imgW="2942018" imgH="2252494" progId="Origin50.Graph">
                  <p:embed/>
                </p:oleObj>
              </mc:Choice>
              <mc:Fallback>
                <p:oleObj r:id="rId3" imgW="2942018" imgH="2252494" progId="Origin50.Grap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" y="1535438"/>
                        <a:ext cx="3640471" cy="280127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48412" y="-14140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64697"/>
              </p:ext>
            </p:extLst>
          </p:nvPr>
        </p:nvGraphicFramePr>
        <p:xfrm>
          <a:off x="4182804" y="1535438"/>
          <a:ext cx="3640472" cy="2801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" r:id="rId5" imgW="2942018" imgH="2252494" progId="Origin50.Graph">
                  <p:embed/>
                </p:oleObj>
              </mc:Choice>
              <mc:Fallback>
                <p:oleObj r:id="rId5" imgW="2942018" imgH="2252494" progId="Origin50.Grap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804" y="1535438"/>
                        <a:ext cx="3640472" cy="280127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361574" y="26112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823780"/>
              </p:ext>
            </p:extLst>
          </p:nvPr>
        </p:nvGraphicFramePr>
        <p:xfrm>
          <a:off x="8146059" y="1535438"/>
          <a:ext cx="3640472" cy="2801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r:id="rId7" imgW="2942018" imgH="2252494" progId="Origin50.Graph">
                  <p:embed/>
                </p:oleObj>
              </mc:Choice>
              <mc:Fallback>
                <p:oleObj r:id="rId7" imgW="2942018" imgH="2252494" progId="Origin50.Graph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6059" y="1535438"/>
                        <a:ext cx="3640472" cy="2801272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30663" y="6249566"/>
            <a:ext cx="6571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*CVRMSE </a:t>
            </a:r>
            <a:r>
              <a:rPr lang="en-US" sz="1600" dirty="0">
                <a:solidFill>
                  <a:schemeClr val="bg1"/>
                </a:solidFill>
              </a:rPr>
              <a:t>is the coefficient of variation of the root mean square </a:t>
            </a:r>
            <a:r>
              <a:rPr lang="en-US" sz="1600" dirty="0" smtClean="0">
                <a:solidFill>
                  <a:schemeClr val="bg1"/>
                </a:solidFill>
              </a:rPr>
              <a:t>error</a:t>
            </a:r>
          </a:p>
          <a:p>
            <a:r>
              <a:rPr lang="de-DE" sz="1600" dirty="0" smtClean="0">
                <a:solidFill>
                  <a:schemeClr val="bg1"/>
                </a:solidFill>
              </a:rPr>
              <a:t>* NMBE is the normalized </a:t>
            </a:r>
            <a:r>
              <a:rPr lang="de-DE" sz="1600" dirty="0">
                <a:solidFill>
                  <a:schemeClr val="bg1"/>
                </a:solidFill>
              </a:rPr>
              <a:t>mean bias error </a:t>
            </a:r>
            <a:endParaRPr 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965110" y="4901959"/>
                <a:ext cx="2752099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𝐻𝑃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𝑟𝑒𝑗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𝑐𝑜𝑜𝑙𝑖𝑛𝑔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110" y="4901959"/>
                <a:ext cx="2752099" cy="391902"/>
              </a:xfrm>
              <a:prstGeom prst="rect">
                <a:avLst/>
              </a:prstGeom>
              <a:blipFill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883571" y="5547451"/>
                <a:ext cx="2893933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𝑟𝑒𝑗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𝑤𝑎𝑡𝑒𝑟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×∆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𝐶𝐿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571" y="5547451"/>
                <a:ext cx="2893933" cy="391646"/>
              </a:xfrm>
              <a:prstGeom prst="rect">
                <a:avLst/>
              </a:prstGeom>
              <a:blipFill>
                <a:blip r:embed="rId10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46059" y="6096091"/>
                <a:ext cx="1970219" cy="6202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𝐶𝑂𝑃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𝐻𝑃</m:t>
                          </m:r>
                        </m:sub>
                      </m:sSub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𝑐𝑜𝑜𝑙𝑖𝑛𝑔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059" y="6096091"/>
                <a:ext cx="1970219" cy="6202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67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846" y="1651073"/>
            <a:ext cx="11299158" cy="1714427"/>
          </a:xfrm>
        </p:spPr>
        <p:txBody>
          <a:bodyPr>
            <a:noAutofit/>
          </a:bodyPr>
          <a:lstStyle/>
          <a:p>
            <a:r>
              <a:rPr lang="en-US" sz="2800" dirty="0"/>
              <a:t>P</a:t>
            </a:r>
            <a:r>
              <a:rPr lang="en-US" sz="2800" dirty="0" smtClean="0"/>
              <a:t>reliminary </a:t>
            </a:r>
            <a:r>
              <a:rPr lang="en-US" sz="2800" dirty="0"/>
              <a:t>results from the </a:t>
            </a:r>
            <a:r>
              <a:rPr lang="en-US" sz="2800" dirty="0" err="1"/>
              <a:t>Modelica</a:t>
            </a:r>
            <a:r>
              <a:rPr lang="en-US" sz="2800" dirty="0"/>
              <a:t>-based modeling of a GSHP unit. The model predictions were compared with measurements from the test rig. The current </a:t>
            </a:r>
            <a:r>
              <a:rPr lang="en-US" sz="2800" dirty="0" err="1"/>
              <a:t>Modelica</a:t>
            </a:r>
            <a:r>
              <a:rPr lang="en-US" sz="2800" dirty="0"/>
              <a:t>-based model can simulate the performances of the GSHP unit. The output trends for the </a:t>
            </a:r>
            <a:r>
              <a:rPr lang="en-US" sz="2800" dirty="0" err="1"/>
              <a:t>Modelica</a:t>
            </a:r>
            <a:r>
              <a:rPr lang="en-US" sz="2800" dirty="0"/>
              <a:t> simulation match with those from measurements well. 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425" y="3866887"/>
            <a:ext cx="4490128" cy="2324099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71" y="4025973"/>
            <a:ext cx="2671260" cy="200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45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and Future Work-1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74" y="1473272"/>
            <a:ext cx="8129644" cy="515612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Modelica</a:t>
            </a:r>
            <a:r>
              <a:rPr lang="en-US" dirty="0" smtClean="0"/>
              <a:t> </a:t>
            </a:r>
            <a:r>
              <a:rPr lang="en-US" dirty="0"/>
              <a:t>model of the supply side of </a:t>
            </a:r>
            <a:r>
              <a:rPr lang="en-US" dirty="0">
                <a:solidFill>
                  <a:schemeClr val="bg2"/>
                </a:solidFill>
              </a:rPr>
              <a:t>solar panels</a:t>
            </a:r>
            <a:r>
              <a:rPr lang="en-US" dirty="0"/>
              <a:t>, which will use the actual weather data as the input to estimate the power generation of the solar panels.</a:t>
            </a:r>
          </a:p>
          <a:p>
            <a:pPr lvl="0"/>
            <a:r>
              <a:rPr lang="en-US" dirty="0"/>
              <a:t>On the groundwater side, a </a:t>
            </a:r>
            <a:r>
              <a:rPr lang="en-US" dirty="0" err="1"/>
              <a:t>Modelica</a:t>
            </a:r>
            <a:r>
              <a:rPr lang="en-US" dirty="0"/>
              <a:t> model of the </a:t>
            </a:r>
            <a:r>
              <a:rPr lang="en-US" dirty="0">
                <a:solidFill>
                  <a:schemeClr val="bg2"/>
                </a:solidFill>
              </a:rPr>
              <a:t>groundwater well </a:t>
            </a:r>
            <a:r>
              <a:rPr lang="en-US" dirty="0"/>
              <a:t>will be developed so the impact of ground (e.g., thermal conductivity and hydraulic conductivity) can be further analyzed.  </a:t>
            </a:r>
          </a:p>
          <a:p>
            <a:pPr lvl="0"/>
            <a:r>
              <a:rPr lang="en-US" dirty="0"/>
              <a:t>A comprehensive system model of solar-powered ground source heat pump system will be validated using the measurement from the test rig. Testing data will be collected for a longer period for </a:t>
            </a:r>
            <a:r>
              <a:rPr lang="en-US" dirty="0">
                <a:solidFill>
                  <a:schemeClr val="bg2"/>
                </a:solidFill>
              </a:rPr>
              <a:t>both heating and cooling modes</a:t>
            </a:r>
            <a:r>
              <a:rPr lang="en-US" dirty="0"/>
              <a:t>. </a:t>
            </a:r>
          </a:p>
          <a:p>
            <a:pPr lvl="0"/>
            <a:r>
              <a:rPr lang="en-US" dirty="0">
                <a:solidFill>
                  <a:schemeClr val="bg2"/>
                </a:solidFill>
              </a:rPr>
              <a:t>Dynamic inputs </a:t>
            </a:r>
            <a:r>
              <a:rPr lang="en-US" dirty="0"/>
              <a:t>such as weather information, room air and groundwater temperature profiles will be used as inputs in the full scaled model to study the dynamic performance of the system.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375" y="2324100"/>
            <a:ext cx="4194748" cy="2222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8986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and Future Work-2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73" y="1473272"/>
            <a:ext cx="11299158" cy="51561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dynamic system </a:t>
            </a:r>
            <a:r>
              <a:rPr lang="en-US" sz="2800" dirty="0"/>
              <a:t>model will be used for the following applications: </a:t>
            </a:r>
          </a:p>
          <a:p>
            <a:pPr lvl="1"/>
            <a:r>
              <a:rPr lang="en-US" sz="2400" dirty="0"/>
              <a:t>Model-based control of the </a:t>
            </a:r>
            <a:r>
              <a:rPr lang="en-US" sz="2400" dirty="0" smtClean="0"/>
              <a:t>solar PV </a:t>
            </a:r>
            <a:r>
              <a:rPr lang="en-US" sz="2400" dirty="0"/>
              <a:t>generation system and ground source heat pump system, and the combination of these systems for a better building to grid integration. </a:t>
            </a:r>
          </a:p>
          <a:p>
            <a:pPr lvl="1"/>
            <a:r>
              <a:rPr lang="en-US" sz="2400" dirty="0" smtClean="0"/>
              <a:t>GSHP controller </a:t>
            </a:r>
            <a:r>
              <a:rPr lang="en-US" sz="2400" dirty="0"/>
              <a:t>design using this dynamic model in the </a:t>
            </a:r>
            <a:r>
              <a:rPr lang="en-US" sz="2400" dirty="0" smtClean="0"/>
              <a:t>Hardware-in-the-Loop (HIL) </a:t>
            </a:r>
            <a:r>
              <a:rPr lang="en-US" sz="2400" dirty="0"/>
              <a:t>testing. </a:t>
            </a:r>
          </a:p>
        </p:txBody>
      </p:sp>
      <p:pic>
        <p:nvPicPr>
          <p:cNvPr id="4" name="Picture 2" descr="“building icon”的图片搜索结果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80"/>
          <a:stretch/>
        </p:blipFill>
        <p:spPr bwMode="auto">
          <a:xfrm>
            <a:off x="153348" y="5148569"/>
            <a:ext cx="1053944" cy="117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“power grid icon”的图片搜索结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" r="8016"/>
          <a:stretch/>
        </p:blipFill>
        <p:spPr bwMode="auto">
          <a:xfrm>
            <a:off x="2923434" y="5077605"/>
            <a:ext cx="963320" cy="124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660" y="3993515"/>
            <a:ext cx="5313680" cy="2635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80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 and Future work-3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73" y="1473272"/>
            <a:ext cx="11299158" cy="5156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Modeling </a:t>
            </a:r>
            <a:r>
              <a:rPr lang="en-US" sz="2800" dirty="0" smtClean="0"/>
              <a:t>and validation of a residential hybrid GSHP system</a:t>
            </a:r>
          </a:p>
          <a:p>
            <a:pPr lvl="1"/>
            <a:r>
              <a:rPr lang="en-US" sz="2400" dirty="0" smtClean="0"/>
              <a:t>Borehole model</a:t>
            </a:r>
          </a:p>
          <a:p>
            <a:pPr lvl="1"/>
            <a:r>
              <a:rPr lang="en-US" sz="2400" dirty="0" smtClean="0"/>
              <a:t>Heat pump model</a:t>
            </a:r>
          </a:p>
          <a:p>
            <a:pPr lvl="1"/>
            <a:r>
              <a:rPr lang="en-US" sz="2400" dirty="0" smtClean="0"/>
              <a:t>Solar PV model</a:t>
            </a:r>
          </a:p>
          <a:p>
            <a:pPr lvl="1"/>
            <a:r>
              <a:rPr lang="en-US" sz="2400" dirty="0" smtClean="0"/>
              <a:t>Dry cooler model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42" y="1960112"/>
            <a:ext cx="2882521" cy="2229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2" y="4477613"/>
            <a:ext cx="3537216" cy="2151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903" y="4477613"/>
            <a:ext cx="2982573" cy="21517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61" y="4477613"/>
            <a:ext cx="3292210" cy="21517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73876" y="2083982"/>
            <a:ext cx="179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Single Borehole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93794" y="4477613"/>
            <a:ext cx="146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Heat pump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6462" y="4477613"/>
            <a:ext cx="146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Solar PV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38244" y="4477613"/>
            <a:ext cx="146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Dry cooler 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98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Questions and Discussions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1651000"/>
            <a:ext cx="11299158" cy="3599316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Zheng </a:t>
            </a:r>
            <a:r>
              <a:rPr lang="en-US" dirty="0"/>
              <a:t>O’Neill, PhD, PE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Department of Mechanical </a:t>
            </a:r>
            <a:r>
              <a:rPr lang="en-US" dirty="0" smtClean="0"/>
              <a:t>Engineering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Department of Civil, Construction and Environmental Engineering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smtClean="0"/>
              <a:t>The </a:t>
            </a:r>
            <a:r>
              <a:rPr lang="en-US" dirty="0"/>
              <a:t>University of Alabama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Box 870276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Tuscaloosa, AL 35487-0276 USA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 err="1"/>
              <a:t>Ph</a:t>
            </a:r>
            <a:r>
              <a:rPr lang="en-US" dirty="0"/>
              <a:t>: (205) 348-6982 | Fax: (205) 348-6419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/>
              <a:t>Email: </a:t>
            </a:r>
            <a:r>
              <a:rPr lang="en-US" u="sng" dirty="0">
                <a:solidFill>
                  <a:srgbClr val="0070C0"/>
                </a:solidFill>
                <a:hlinkClick r:id="rId2"/>
              </a:rPr>
              <a:t>ZONeill@eng.ua.edu</a:t>
            </a:r>
            <a:r>
              <a:rPr lang="en-US" dirty="0">
                <a:solidFill>
                  <a:srgbClr val="002060"/>
                </a:solidFill>
              </a:rPr>
              <a:t>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u="sng" dirty="0">
                <a:solidFill>
                  <a:srgbClr val="002060"/>
                </a:solidFill>
                <a:hlinkClick r:id="rId3"/>
              </a:rPr>
              <a:t>http://hvac.ua.edu/</a:t>
            </a: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3201" y="5996226"/>
            <a:ext cx="12107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Qian, D.</a:t>
            </a:r>
            <a:r>
              <a:rPr lang="en-US" baseline="30000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and Z.D. O’Neill. 2018. </a:t>
            </a:r>
            <a:r>
              <a:rPr lang="en-US" dirty="0" err="1">
                <a:solidFill>
                  <a:schemeClr val="bg1"/>
                </a:solidFill>
              </a:rPr>
              <a:t>Modelica</a:t>
            </a:r>
            <a:r>
              <a:rPr lang="en-US" dirty="0">
                <a:solidFill>
                  <a:schemeClr val="bg1"/>
                </a:solidFill>
              </a:rPr>
              <a:t>-Based Dynamic Modeling of a Solar-Powered Ground Source Heat Pump System: A Preliminary Case Study. </a:t>
            </a:r>
            <a:r>
              <a:rPr lang="en-US" i="1" dirty="0">
                <a:solidFill>
                  <a:schemeClr val="bg1"/>
                </a:solidFill>
              </a:rPr>
              <a:t>American </a:t>
            </a:r>
            <a:r>
              <a:rPr lang="en-US" i="1" dirty="0" err="1">
                <a:solidFill>
                  <a:schemeClr val="bg1"/>
                </a:solidFill>
              </a:rPr>
              <a:t>Modelica</a:t>
            </a:r>
            <a:r>
              <a:rPr lang="en-US" i="1" dirty="0">
                <a:solidFill>
                  <a:schemeClr val="bg1"/>
                </a:solidFill>
              </a:rPr>
              <a:t> Conference 2018</a:t>
            </a:r>
            <a:r>
              <a:rPr lang="en-US" dirty="0">
                <a:solidFill>
                  <a:schemeClr val="bg1"/>
                </a:solidFill>
              </a:rPr>
              <a:t>. Cambridge, MA, October 9-10, 2018. 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4808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Test rig</a:t>
            </a:r>
          </a:p>
          <a:p>
            <a:r>
              <a:rPr lang="en-US" sz="2800" dirty="0" smtClean="0"/>
              <a:t>Modeling</a:t>
            </a:r>
          </a:p>
          <a:p>
            <a:r>
              <a:rPr lang="en-US" sz="2800" dirty="0" smtClean="0"/>
              <a:t>Preliminary Results</a:t>
            </a:r>
          </a:p>
          <a:p>
            <a:r>
              <a:rPr lang="en-US" sz="2800" dirty="0" smtClean="0"/>
              <a:t>Conclusions and Future work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5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Source Heat Pump </a:t>
            </a:r>
            <a:r>
              <a:rPr lang="en-US" dirty="0" smtClean="0"/>
              <a:t>(GSHP)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3491" y="1355328"/>
            <a:ext cx="5110879" cy="4724400"/>
          </a:xfrm>
        </p:spPr>
        <p:txBody>
          <a:bodyPr/>
          <a:lstStyle/>
          <a:p>
            <a:r>
              <a:rPr lang="en-US" sz="2800" dirty="0"/>
              <a:t>Most efficient system in the market</a:t>
            </a:r>
          </a:p>
          <a:p>
            <a:r>
              <a:rPr lang="en-US" sz="2800" dirty="0"/>
              <a:t>Ground Coupled</a:t>
            </a:r>
          </a:p>
          <a:p>
            <a:r>
              <a:rPr lang="en-US" sz="2800" dirty="0"/>
              <a:t>Surface Water</a:t>
            </a:r>
          </a:p>
          <a:p>
            <a:r>
              <a:rPr lang="en-US" sz="2800" dirty="0"/>
              <a:t>Ground Water</a:t>
            </a:r>
          </a:p>
          <a:p>
            <a:pPr lvl="1"/>
            <a:r>
              <a:rPr lang="en-US" sz="2400" dirty="0"/>
              <a:t>Close-loop</a:t>
            </a:r>
          </a:p>
          <a:p>
            <a:pPr lvl="1"/>
            <a:r>
              <a:rPr lang="en-US" sz="2400" dirty="0"/>
              <a:t>Open-loop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4" descr="99-04227A_B"/>
          <p:cNvPicPr>
            <a:picLocks noChangeAspect="1" noChangeArrowheads="1"/>
          </p:cNvPicPr>
          <p:nvPr/>
        </p:nvPicPr>
        <p:blipFill>
          <a:blip r:embed="rId2" cstate="print"/>
          <a:srcRect l="2677" r="2528"/>
          <a:stretch>
            <a:fillRect/>
          </a:stretch>
        </p:blipFill>
        <p:spPr bwMode="auto">
          <a:xfrm>
            <a:off x="358392" y="1355328"/>
            <a:ext cx="5875033" cy="519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6597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Solar-Powered GSHP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17" y="1525409"/>
            <a:ext cx="7728537" cy="4094806"/>
          </a:xfrm>
          <a:prstGeom prst="rect">
            <a:avLst/>
          </a:prstGeom>
          <a:noFill/>
        </p:spPr>
      </p:pic>
      <p:sp>
        <p:nvSpPr>
          <p:cNvPr id="5" name="Content Placeholder 3"/>
          <p:cNvSpPr txBox="1">
            <a:spLocks/>
          </p:cNvSpPr>
          <p:nvPr/>
        </p:nvSpPr>
        <p:spPr>
          <a:xfrm>
            <a:off x="7737397" y="1434717"/>
            <a:ext cx="4237463" cy="38933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Heat Pump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¾ tons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Geothermal System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Two wells of 60 feet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Close-loop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Solar </a:t>
            </a:r>
            <a:r>
              <a:rPr lang="en-US" altLang="zh-CN" sz="2800" dirty="0" smtClean="0">
                <a:solidFill>
                  <a:schemeClr val="bg1"/>
                </a:solidFill>
              </a:rPr>
              <a:t>Panels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800 Watts for heat pump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320 Watts for well pum</a:t>
            </a:r>
            <a:r>
              <a:rPr lang="en-US" altLang="zh-CN" sz="2400" dirty="0" smtClean="0">
                <a:solidFill>
                  <a:schemeClr val="bg1"/>
                </a:solidFill>
              </a:rPr>
              <a:t>p</a:t>
            </a: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Two battery banks</a:t>
            </a:r>
          </a:p>
          <a:p>
            <a:pPr lvl="1"/>
            <a:r>
              <a:rPr lang="en-US" altLang="zh-CN" sz="2400" dirty="0" smtClean="0">
                <a:solidFill>
                  <a:schemeClr val="bg1"/>
                </a:solidFill>
              </a:rPr>
              <a:t>Heat pump</a:t>
            </a:r>
          </a:p>
          <a:p>
            <a:pPr lvl="1"/>
            <a:r>
              <a:rPr lang="en-US" altLang="zh-CN" sz="2400" dirty="0" smtClean="0">
                <a:solidFill>
                  <a:schemeClr val="bg1"/>
                </a:solidFill>
              </a:rPr>
              <a:t>Well pump</a:t>
            </a: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800" dirty="0" smtClean="0">
              <a:solidFill>
                <a:schemeClr val="bg1"/>
              </a:solidFill>
            </a:endParaRPr>
          </a:p>
          <a:p>
            <a:pPr lvl="1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99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Rig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71" y="1325804"/>
            <a:ext cx="6090043" cy="4573191"/>
          </a:xfrm>
          <a:prstGeom prst="rect">
            <a:avLst/>
          </a:prstGeom>
        </p:spPr>
      </p:pic>
      <p:pic>
        <p:nvPicPr>
          <p:cNvPr id="5" name="Picture 4" descr="FullSizeRender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" t="18560" r="5368" b="9096"/>
          <a:stretch/>
        </p:blipFill>
        <p:spPr>
          <a:xfrm>
            <a:off x="7018207" y="1325804"/>
            <a:ext cx="4091480" cy="31690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126" y="3246458"/>
            <a:ext cx="1994044" cy="3412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6578600" y="4670927"/>
            <a:ext cx="3113526" cy="1411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GSHP</a:t>
            </a:r>
          </a:p>
          <a:p>
            <a:r>
              <a:rPr lang="en-US" sz="2800" dirty="0" smtClean="0"/>
              <a:t>Solar Panels</a:t>
            </a:r>
          </a:p>
          <a:p>
            <a:r>
              <a:rPr lang="en-US" sz="2800" dirty="0" smtClean="0"/>
              <a:t>Weather Station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7176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 </a:t>
            </a:r>
            <a:endParaRPr lang="en-US" dirty="0"/>
          </a:p>
        </p:txBody>
      </p:sp>
      <p:sp>
        <p:nvSpPr>
          <p:cNvPr id="4" name="Content Placeholder 9"/>
          <p:cNvSpPr txBox="1">
            <a:spLocks/>
          </p:cNvSpPr>
          <p:nvPr/>
        </p:nvSpPr>
        <p:spPr>
          <a:xfrm>
            <a:off x="330974" y="5017920"/>
            <a:ext cx="4837153" cy="16733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Power measurements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Solar Power inputs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Power consumption of the heat pump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1398238"/>
            <a:ext cx="6405478" cy="4710235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927541"/>
              </p:ext>
            </p:extLst>
          </p:nvPr>
        </p:nvGraphicFramePr>
        <p:xfrm>
          <a:off x="101600" y="1298140"/>
          <a:ext cx="5651500" cy="3764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562425857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827311147"/>
                    </a:ext>
                  </a:extLst>
                </a:gridCol>
              </a:tblGrid>
              <a:tr h="2025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Position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effectLst/>
                        </a:rPr>
                        <a:t>Sensor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5619087"/>
                  </a:ext>
                </a:extLst>
              </a:tr>
              <a:tr h="202565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Ground Water Inlet (from the well)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</a:rPr>
                        <a:t>Temperature 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Sensor 1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1495904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Ground Water Outlet (to the well)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Temperature Sensor 2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283931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Circulate Water Inlet (to the GSHP)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Temperature Sensor 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0553138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Circulate Water Outlet </a:t>
                      </a:r>
                      <a:endParaRPr lang="en-US" sz="1600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from the GSHP)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Temperature Sensor 4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8858434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Air Intake (to the GSHP)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Temperature Sensor 5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8890985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Air Outlet (from the GSHP)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Temperature Sensor 6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6758026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Power Sensor (GSHP)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Power Transducer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3694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Solar Panel Input Voltage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Voltage Divider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93374286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Solar Panel Input Current</a:t>
                      </a:r>
                      <a:endParaRPr lang="en-US" sz="16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Current Shunt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2306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29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 System </a:t>
            </a:r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423745" y="2204224"/>
            <a:ext cx="6510455" cy="2391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T-type thermocouple input module has 32 channels with 0.3 ˚C accuracy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Voltage module has two analogy outputs, 16-bit resolution and a range of ± 10 Volt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Sampling rate is once per second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423745" y="1644805"/>
            <a:ext cx="6739055" cy="639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1"/>
                </a:solidFill>
              </a:rPr>
              <a:t>Specifications (National Instrument)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42" y="1737726"/>
            <a:ext cx="4432068" cy="33249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6981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GSHP – The Focus of This 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7900" y="1389305"/>
            <a:ext cx="4775200" cy="4871795"/>
          </a:xfrm>
        </p:spPr>
        <p:txBody>
          <a:bodyPr>
            <a:normAutofit/>
          </a:bodyPr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rotary type compressor, rated cooling capacity is 2,638 Watts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R-410a </a:t>
            </a:r>
            <a:r>
              <a:rPr lang="en-US" dirty="0"/>
              <a:t>as the </a:t>
            </a:r>
            <a:r>
              <a:rPr lang="en-US" dirty="0" smtClean="0"/>
              <a:t>refrigerant</a:t>
            </a:r>
          </a:p>
          <a:p>
            <a:pPr lvl="1"/>
            <a:r>
              <a:rPr lang="en-US" sz="2200" dirty="0" smtClean="0"/>
              <a:t>The </a:t>
            </a:r>
            <a:r>
              <a:rPr lang="en-US" sz="2200" dirty="0"/>
              <a:t>refrigerant pressure is 3,103 </a:t>
            </a:r>
            <a:r>
              <a:rPr lang="en-US" sz="2200" dirty="0" err="1"/>
              <a:t>kPa</a:t>
            </a:r>
            <a:r>
              <a:rPr lang="en-US" sz="2200" dirty="0"/>
              <a:t> at the condenser side, and 1,724 </a:t>
            </a:r>
            <a:r>
              <a:rPr lang="en-US" sz="2200" dirty="0" err="1"/>
              <a:t>kPa</a:t>
            </a:r>
            <a:r>
              <a:rPr lang="en-US" sz="2200" dirty="0"/>
              <a:t> at the evaporator side</a:t>
            </a:r>
            <a:r>
              <a:rPr lang="en-US" sz="2200" dirty="0" smtClean="0"/>
              <a:t>.</a:t>
            </a:r>
          </a:p>
          <a:p>
            <a:r>
              <a:rPr lang="en-US" dirty="0" smtClean="0"/>
              <a:t>Air side</a:t>
            </a:r>
            <a:r>
              <a:rPr lang="en-US" dirty="0"/>
              <a:t>, the maximum external static pressure is 17,436 Pa.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rated operating voltage is 208 Volts, and the short-circuit current rating is 5 kA at 600V. 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72" y="1879601"/>
            <a:ext cx="7360330" cy="392430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71" y="1198805"/>
            <a:ext cx="1962829" cy="147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7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Modelcia</a:t>
            </a:r>
            <a:r>
              <a:rPr lang="en-US" dirty="0" smtClean="0"/>
              <a:t> Modeling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8904357"/>
              </p:ext>
            </p:extLst>
          </p:nvPr>
        </p:nvGraphicFramePr>
        <p:xfrm>
          <a:off x="5257800" y="1188966"/>
          <a:ext cx="6528731" cy="50721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3406">
                  <a:extLst>
                    <a:ext uri="{9D8B030D-6E8A-4147-A177-3AD203B41FA5}">
                      <a16:colId xmlns:a16="http://schemas.microsoft.com/office/drawing/2014/main" val="2197368653"/>
                    </a:ext>
                  </a:extLst>
                </a:gridCol>
                <a:gridCol w="4505325">
                  <a:extLst>
                    <a:ext uri="{9D8B030D-6E8A-4147-A177-3AD203B41FA5}">
                      <a16:colId xmlns:a16="http://schemas.microsoft.com/office/drawing/2014/main" val="1017142941"/>
                    </a:ext>
                  </a:extLst>
                </a:gridCol>
              </a:tblGrid>
              <a:tr h="2772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Component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Model Descriptions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extLst>
                  <a:ext uri="{0D108BD9-81ED-4DB2-BD59-A6C34878D82A}">
                    <a16:rowId xmlns:a16="http://schemas.microsoft.com/office/drawing/2014/main" val="4086113261"/>
                  </a:ext>
                </a:extLst>
              </a:tr>
              <a:tr h="61326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Condenser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Heat </a:t>
                      </a:r>
                      <a:r>
                        <a:rPr lang="en-US" sz="1600" dirty="0" smtClean="0">
                          <a:effectLst/>
                        </a:rPr>
                        <a:t>exchanger;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Counterflow</a:t>
                      </a:r>
                      <a:r>
                        <a:rPr lang="en-US" sz="1600" dirty="0">
                          <a:effectLst/>
                        </a:rPr>
                        <a:t>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R410a as working </a:t>
                      </a:r>
                      <a:r>
                        <a:rPr lang="en-US" sz="1600" dirty="0" smtClean="0">
                          <a:effectLst/>
                        </a:rPr>
                        <a:t>fluid;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600" dirty="0" smtClean="0">
                          <a:effectLst/>
                        </a:rPr>
                        <a:t>Water </a:t>
                      </a:r>
                      <a:r>
                        <a:rPr lang="en-US" sz="1600" dirty="0">
                          <a:effectLst/>
                        </a:rPr>
                        <a:t>as liquid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extLst>
                  <a:ext uri="{0D108BD9-81ED-4DB2-BD59-A6C34878D82A}">
                    <a16:rowId xmlns:a16="http://schemas.microsoft.com/office/drawing/2014/main" val="81916127"/>
                  </a:ext>
                </a:extLst>
              </a:tr>
              <a:tr h="60324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Evaporator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Heat </a:t>
                      </a:r>
                      <a:r>
                        <a:rPr lang="en-US" sz="1600" dirty="0" smtClean="0">
                          <a:effectLst/>
                        </a:rPr>
                        <a:t>exchanger;</a:t>
                      </a:r>
                      <a:r>
                        <a:rPr lang="en-US" sz="1800" baseline="0" dirty="0">
                          <a:effectLst/>
                        </a:rPr>
                        <a:t> </a:t>
                      </a:r>
                      <a:r>
                        <a:rPr lang="en-US" sz="1600" dirty="0" err="1" smtClean="0">
                          <a:effectLst/>
                        </a:rPr>
                        <a:t>Counterflow</a:t>
                      </a:r>
                      <a:r>
                        <a:rPr lang="en-US" sz="1600" dirty="0">
                          <a:effectLst/>
                        </a:rPr>
                        <a:t>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R410a as working </a:t>
                      </a:r>
                      <a:r>
                        <a:rPr lang="en-US" sz="1600" dirty="0" err="1" smtClean="0">
                          <a:effectLst/>
                        </a:rPr>
                        <a:t>fluid;Air</a:t>
                      </a:r>
                      <a:r>
                        <a:rPr lang="en-US" sz="1600" dirty="0" smtClean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as liquid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extLst>
                  <a:ext uri="{0D108BD9-81ED-4DB2-BD59-A6C34878D82A}">
                    <a16:rowId xmlns:a16="http://schemas.microsoft.com/office/drawing/2014/main" val="3896700846"/>
                  </a:ext>
                </a:extLst>
              </a:tr>
              <a:tr h="8727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Expansion Valve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Simplified Thermal Expansion Valve model, based on compressible flow valve in IEC 534/ISA S.75 standards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extLst>
                  <a:ext uri="{0D108BD9-81ED-4DB2-BD59-A6C34878D82A}">
                    <a16:rowId xmlns:a16="http://schemas.microsoft.com/office/drawing/2014/main" val="3932386082"/>
                  </a:ext>
                </a:extLst>
              </a:tr>
              <a:tr h="61607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Compressor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Fixed displacement compressor with speed and pressure ratio dependency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extLst>
                  <a:ext uri="{0D108BD9-81ED-4DB2-BD59-A6C34878D82A}">
                    <a16:rowId xmlns:a16="http://schemas.microsoft.com/office/drawing/2014/main" val="2881377510"/>
                  </a:ext>
                </a:extLst>
              </a:tr>
              <a:tr h="11038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effectLst/>
                        </a:rPr>
                        <a:t>Liquid Source</a:t>
                      </a:r>
                      <a:endParaRPr lang="en-US" sz="18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Modelon.Media.PreDefined.Liquids.IncompressibleWater</a:t>
                      </a:r>
                      <a:r>
                        <a:rPr lang="en-US" sz="1600" dirty="0">
                          <a:effectLst/>
                        </a:rPr>
                        <a:t> is the Medium on condenser side;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VaporCycle.Media.Air.MoistAirNoFreezing</a:t>
                      </a:r>
                      <a:r>
                        <a:rPr lang="en-US" sz="1600" dirty="0">
                          <a:effectLst/>
                        </a:rPr>
                        <a:t> is the medium on evaporator side.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extLst>
                  <a:ext uri="{0D108BD9-81ED-4DB2-BD59-A6C34878D82A}">
                    <a16:rowId xmlns:a16="http://schemas.microsoft.com/office/drawing/2014/main" val="2231086735"/>
                  </a:ext>
                </a:extLst>
              </a:tr>
              <a:tr h="98572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Liquid Sink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Modelon.Media.PreDefined.Liquids.IncompressibleWater</a:t>
                      </a:r>
                      <a:r>
                        <a:rPr lang="en-US" sz="1600" dirty="0">
                          <a:effectLst/>
                        </a:rPr>
                        <a:t> is the Medium on condenser side;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VaporCycle.Media.Air.MoistAirNoFreezing</a:t>
                      </a:r>
                      <a:r>
                        <a:rPr lang="en-US" sz="1600" dirty="0">
                          <a:effectLst/>
                        </a:rPr>
                        <a:t> is the medium on evaporator side.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49331" marR="49331" marT="0" marB="0"/>
                </a:tc>
                <a:extLst>
                  <a:ext uri="{0D108BD9-81ED-4DB2-BD59-A6C34878D82A}">
                    <a16:rowId xmlns:a16="http://schemas.microsoft.com/office/drawing/2014/main" val="122327488"/>
                  </a:ext>
                </a:extLst>
              </a:tr>
            </a:tbl>
          </a:graphicData>
        </a:graphic>
      </p:graphicFrame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" t="4411" r="5380" b="5106"/>
          <a:stretch/>
        </p:blipFill>
        <p:spPr>
          <a:xfrm>
            <a:off x="404632" y="1188967"/>
            <a:ext cx="4119668" cy="49832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232" y="6157983"/>
            <a:ext cx="66262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Dymola</a:t>
            </a:r>
            <a:r>
              <a:rPr lang="en-US" sz="2000" dirty="0">
                <a:solidFill>
                  <a:schemeClr val="bg1"/>
                </a:solidFill>
              </a:rPr>
              <a:t> (version 2017 </a:t>
            </a:r>
            <a:r>
              <a:rPr lang="en-US" sz="2000" dirty="0" smtClean="0">
                <a:solidFill>
                  <a:schemeClr val="bg1"/>
                </a:solidFill>
              </a:rPr>
              <a:t>FD01)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Modelica</a:t>
            </a:r>
            <a:r>
              <a:rPr lang="en-US" sz="2000" dirty="0">
                <a:solidFill>
                  <a:schemeClr val="bg1"/>
                </a:solidFill>
              </a:rPr>
              <a:t> library-Vapor Cycle Library (</a:t>
            </a:r>
            <a:r>
              <a:rPr lang="en-US" sz="2000" dirty="0" err="1">
                <a:solidFill>
                  <a:schemeClr val="bg1"/>
                </a:solidFill>
              </a:rPr>
              <a:t>Modelon</a:t>
            </a:r>
            <a:r>
              <a:rPr lang="en-US" sz="2000" dirty="0">
                <a:solidFill>
                  <a:schemeClr val="bg1"/>
                </a:solidFill>
              </a:rPr>
              <a:t>, 2018</a:t>
            </a:r>
            <a:r>
              <a:rPr lang="en-US" sz="2000" dirty="0" smtClean="0">
                <a:solidFill>
                  <a:schemeClr val="bg1"/>
                </a:solidFill>
              </a:rPr>
              <a:t>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2865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TC104033917[[fn=Berlin]]</Template>
  <TotalTime>3707</TotalTime>
  <Words>1060</Words>
  <Application>Microsoft Office PowerPoint</Application>
  <PresentationFormat>Widescreen</PresentationFormat>
  <Paragraphs>155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宋体</vt:lpstr>
      <vt:lpstr>宋体</vt:lpstr>
      <vt:lpstr>Arial</vt:lpstr>
      <vt:lpstr>Calibri</vt:lpstr>
      <vt:lpstr>Cambria Math</vt:lpstr>
      <vt:lpstr>Times New Roman</vt:lpstr>
      <vt:lpstr>Trebuchet MS</vt:lpstr>
      <vt:lpstr>Berlin</vt:lpstr>
      <vt:lpstr>Origin50.Graph</vt:lpstr>
      <vt:lpstr>Modelica-Based Dynamic Modeling of a Solar-Powered Ground Source Heat Pump System:  A Preliminary Case Study</vt:lpstr>
      <vt:lpstr>Outline</vt:lpstr>
      <vt:lpstr>Ground Source Heat Pump (GSHP) System</vt:lpstr>
      <vt:lpstr>Solar-Powered GSHP</vt:lpstr>
      <vt:lpstr>Test Rig </vt:lpstr>
      <vt:lpstr>Measurements </vt:lpstr>
      <vt:lpstr>Data Acquisition System </vt:lpstr>
      <vt:lpstr>GSHP – The Focus of This Paper</vt:lpstr>
      <vt:lpstr>Modelcia Modeling </vt:lpstr>
      <vt:lpstr>Modeling Assumptions </vt:lpstr>
      <vt:lpstr>Results – Testing and Modeling Conditions </vt:lpstr>
      <vt:lpstr>Results- Comparisons (Model vs. Experiment) </vt:lpstr>
      <vt:lpstr>Conclusions</vt:lpstr>
      <vt:lpstr>Ongoing and Future Work-1</vt:lpstr>
      <vt:lpstr>Ongoing and Future Work-2</vt:lpstr>
      <vt:lpstr>Ongoing and Future work-3</vt:lpstr>
      <vt:lpstr>Thank You! Questions and Discussions</vt:lpstr>
    </vt:vector>
  </TitlesOfParts>
  <Company>The University of Alabama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1587-RP Control Loop Performance Assessment Research Progress</dc:title>
  <dc:creator>cfdcoder</dc:creator>
  <cp:lastModifiedBy>ONeill, Zheng</cp:lastModifiedBy>
  <cp:revision>193</cp:revision>
  <dcterms:created xsi:type="dcterms:W3CDTF">2014-09-02T19:59:17Z</dcterms:created>
  <dcterms:modified xsi:type="dcterms:W3CDTF">2018-10-08T05:02:28Z</dcterms:modified>
</cp:coreProperties>
</file>